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 Slab"/>
      <p:regular r:id="rId14"/>
      <p:bold r:id="rId15"/>
    </p:embeddedFont>
    <p:embeddedFont>
      <p:font typeface="Roboto Condensed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Slab-bold.fntdata"/><Relationship Id="rId14" Type="http://schemas.openxmlformats.org/officeDocument/2006/relationships/font" Target="fonts/RobotoSlab-regular.fntdata"/><Relationship Id="rId17" Type="http://schemas.openxmlformats.org/officeDocument/2006/relationships/font" Target="fonts/RobotoCondensed-bold.fntdata"/><Relationship Id="rId16" Type="http://schemas.openxmlformats.org/officeDocument/2006/relationships/font" Target="fonts/RobotoCondensed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Condensed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Condensed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ee157a7d8e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ee157a7d8e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0a87341d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0a87341d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f0a87341d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f0a87341d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0a87341d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f0a87341d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0a87341d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f0a87341d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f0a87341d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f0a87341d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0a87341d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f0a87341d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0a87341d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f0a87341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67" name="Google Shape;67;p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" name="Google Shape;74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" name="Google Shape;75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2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2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2"/>
          <p:cNvSpPr txBox="1"/>
          <p:nvPr>
            <p:ph type="title"/>
          </p:nvPr>
        </p:nvSpPr>
        <p:spPr>
          <a:xfrm>
            <a:off x="2660975" y="126750"/>
            <a:ext cx="4045200" cy="569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4" name="Google Shape;94;p12"/>
          <p:cNvSpPr txBox="1"/>
          <p:nvPr>
            <p:ph idx="2" type="body"/>
          </p:nvPr>
        </p:nvSpPr>
        <p:spPr>
          <a:xfrm>
            <a:off x="507275" y="534275"/>
            <a:ext cx="8352600" cy="43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50">
              <a:solidFill>
                <a:schemeClr val="dk1"/>
              </a:solidFill>
            </a:endParaRPr>
          </a:p>
          <a:p>
            <a:pPr indent="-333375" lvl="0" marL="457200" rtl="0" algn="ctr">
              <a:lnSpc>
                <a:spcPct val="1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50"/>
              <a:buChar char="❖"/>
            </a:pPr>
            <a:r>
              <a:rPr b="1" lang="en" sz="1650">
                <a:solidFill>
                  <a:schemeClr val="dk1"/>
                </a:solidFill>
              </a:rPr>
              <a:t>Friday, Sept. 17th Student Council Elections</a:t>
            </a:r>
            <a:endParaRPr b="1" sz="16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33375" lvl="0" marL="45720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❖"/>
            </a:pPr>
            <a:r>
              <a:rPr b="1" lang="en" sz="1650">
                <a:solidFill>
                  <a:schemeClr val="dk1"/>
                </a:solidFill>
                <a:highlight>
                  <a:schemeClr val="lt1"/>
                </a:highlight>
              </a:rPr>
              <a:t>Tues. Sept. 21st College Application Workshop 4-8 PM</a:t>
            </a:r>
            <a:endParaRPr b="1" sz="16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33375" lvl="0" marL="45720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❖"/>
            </a:pPr>
            <a:r>
              <a:rPr b="1" lang="en" sz="1650">
                <a:solidFill>
                  <a:schemeClr val="dk1"/>
                </a:solidFill>
                <a:highlight>
                  <a:schemeClr val="lt1"/>
                </a:highlight>
              </a:rPr>
              <a:t>Thurs. Sept. 23rd Virtual 12th Grade Parent Meeting 5:30-7 PM</a:t>
            </a:r>
            <a:endParaRPr b="1" sz="1650">
              <a:solidFill>
                <a:schemeClr val="dk1"/>
              </a:solidFill>
            </a:endParaRPr>
          </a:p>
          <a:p>
            <a:pPr indent="-333375" lvl="0" marL="45720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❖"/>
            </a:pPr>
            <a:r>
              <a:rPr b="1" lang="en" sz="1650">
                <a:solidFill>
                  <a:schemeClr val="dk1"/>
                </a:solidFill>
              </a:rPr>
              <a:t>Fri. Oct. 1st FAFSA Online</a:t>
            </a:r>
            <a:endParaRPr b="1" sz="1650">
              <a:solidFill>
                <a:schemeClr val="dk1"/>
              </a:solidFill>
            </a:endParaRPr>
          </a:p>
          <a:p>
            <a:pPr indent="-333375" lvl="0" marL="45720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❖"/>
            </a:pPr>
            <a:r>
              <a:rPr b="1" lang="en" sz="1650">
                <a:solidFill>
                  <a:schemeClr val="dk1"/>
                </a:solidFill>
              </a:rPr>
              <a:t>Fri. Oct. 1 9:30 AM St Eds Representative</a:t>
            </a:r>
            <a:endParaRPr b="1" sz="1650">
              <a:solidFill>
                <a:schemeClr val="dk1"/>
              </a:solidFill>
            </a:endParaRPr>
          </a:p>
          <a:p>
            <a:pPr indent="-333375" lvl="0" marL="45720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❖"/>
            </a:pPr>
            <a:r>
              <a:rPr b="1" lang="en" sz="1650">
                <a:solidFill>
                  <a:schemeClr val="dk1"/>
                </a:solidFill>
              </a:rPr>
              <a:t>Monday, Oct. 11th ACC is open</a:t>
            </a:r>
            <a:endParaRPr b="1" sz="1650">
              <a:solidFill>
                <a:schemeClr val="dk1"/>
              </a:solidFill>
            </a:endParaRPr>
          </a:p>
          <a:p>
            <a:pPr indent="-333375" lvl="0" marL="45720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❖"/>
            </a:pPr>
            <a:r>
              <a:rPr b="1" lang="en" sz="1650">
                <a:solidFill>
                  <a:schemeClr val="dk1"/>
                </a:solidFill>
              </a:rPr>
              <a:t>Tues. Oct. 5th FAFSA Workshop 5-7 PM</a:t>
            </a:r>
            <a:endParaRPr b="1" sz="1650">
              <a:solidFill>
                <a:schemeClr val="dk1"/>
              </a:solidFill>
            </a:endParaRPr>
          </a:p>
          <a:p>
            <a:pPr indent="-333375" lvl="0" marL="45720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❖"/>
            </a:pPr>
            <a:r>
              <a:rPr b="1" lang="en" sz="1650">
                <a:solidFill>
                  <a:schemeClr val="dk1"/>
                </a:solidFill>
              </a:rPr>
              <a:t>Weds. Oct. 20th BEST College Night 6:30-8:30 PM </a:t>
            </a:r>
            <a:endParaRPr b="1" sz="165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80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rPr b="1" lang="en" sz="1650">
                <a:solidFill>
                  <a:srgbClr val="FF0000"/>
                </a:solidFill>
              </a:rPr>
              <a:t>*Scholarship Applications are due 10/31/2021*</a:t>
            </a:r>
            <a:endParaRPr b="1" sz="165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3"/>
          <p:cNvSpPr txBox="1"/>
          <p:nvPr>
            <p:ph type="title"/>
          </p:nvPr>
        </p:nvSpPr>
        <p:spPr>
          <a:xfrm>
            <a:off x="2051975" y="126750"/>
            <a:ext cx="5215800" cy="10395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Adulting 101-Credit Score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3" name="Google Shape;103;p13"/>
          <p:cNvSpPr txBox="1"/>
          <p:nvPr>
            <p:ph idx="2" type="body"/>
          </p:nvPr>
        </p:nvSpPr>
        <p:spPr>
          <a:xfrm>
            <a:off x="507275" y="1166250"/>
            <a:ext cx="8352600" cy="14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</a:rPr>
              <a:t>What’s the difference between a 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</a:rPr>
              <a:t>credit card and debit card? 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1650">
              <a:solidFill>
                <a:schemeClr val="dk1"/>
              </a:solidFill>
            </a:endParaRPr>
          </a:p>
        </p:txBody>
      </p:sp>
      <p:pic>
        <p:nvPicPr>
          <p:cNvPr id="104" name="Google Shape;10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5800" y="1952550"/>
            <a:ext cx="5812425" cy="307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4"/>
          <p:cNvSpPr txBox="1"/>
          <p:nvPr>
            <p:ph type="title"/>
          </p:nvPr>
        </p:nvSpPr>
        <p:spPr>
          <a:xfrm>
            <a:off x="2051975" y="126750"/>
            <a:ext cx="5215800" cy="10395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Adulting 101-Credit Score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3" name="Google Shape;113;p14"/>
          <p:cNvSpPr txBox="1"/>
          <p:nvPr>
            <p:ph idx="2" type="body"/>
          </p:nvPr>
        </p:nvSpPr>
        <p:spPr>
          <a:xfrm>
            <a:off x="507275" y="1166250"/>
            <a:ext cx="8352600" cy="37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>
                <a:solidFill>
                  <a:schemeClr val="dk1"/>
                </a:solidFill>
              </a:rPr>
              <a:t>What is a credit score?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chemeClr val="dk1"/>
                </a:solidFill>
              </a:rPr>
              <a:t>A credit score is the number that represents your creditworthiness.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chemeClr val="dk1"/>
                </a:solidFill>
              </a:rPr>
              <a:t>Creditworthiness is the likelihood that you will repay your debt, whether it is a car loan, get an apartment, get a job or a student loan.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chemeClr val="dk1"/>
                </a:solidFill>
              </a:rPr>
              <a:t>Credit Score is also commonly referred to as a FICO score, since FICO is the most popular credit score company.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16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5"/>
          <p:cNvSpPr txBox="1"/>
          <p:nvPr>
            <p:ph type="title"/>
          </p:nvPr>
        </p:nvSpPr>
        <p:spPr>
          <a:xfrm>
            <a:off x="2051975" y="126750"/>
            <a:ext cx="5215800" cy="10395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Adulting 101-Credit Score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22" name="Google Shape;122;p15"/>
          <p:cNvSpPr txBox="1"/>
          <p:nvPr>
            <p:ph idx="2" type="body"/>
          </p:nvPr>
        </p:nvSpPr>
        <p:spPr>
          <a:xfrm>
            <a:off x="507275" y="1166250"/>
            <a:ext cx="8352600" cy="37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1650">
              <a:solidFill>
                <a:schemeClr val="dk1"/>
              </a:solidFill>
            </a:endParaRPr>
          </a:p>
        </p:txBody>
      </p:sp>
      <p:pic>
        <p:nvPicPr>
          <p:cNvPr id="123" name="Google Shape;12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5525" y="1066675"/>
            <a:ext cx="6580802" cy="3733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6"/>
          <p:cNvSpPr txBox="1"/>
          <p:nvPr>
            <p:ph type="title"/>
          </p:nvPr>
        </p:nvSpPr>
        <p:spPr>
          <a:xfrm>
            <a:off x="2051975" y="126750"/>
            <a:ext cx="5215800" cy="10395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Adulting 101-Credit Score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2" name="Google Shape;132;p16"/>
          <p:cNvSpPr txBox="1"/>
          <p:nvPr>
            <p:ph idx="2" type="body"/>
          </p:nvPr>
        </p:nvSpPr>
        <p:spPr>
          <a:xfrm>
            <a:off x="507275" y="1166250"/>
            <a:ext cx="8352600" cy="37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The average credit score in the U.S. is around 700.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The higher your score the more likely you are to get a loan and a lower interest rate. 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This can save you thousands of dollars in payments to the bank or credit card company.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1650">
              <a:solidFill>
                <a:schemeClr val="dk1"/>
              </a:solidFill>
            </a:endParaRPr>
          </a:p>
        </p:txBody>
      </p:sp>
      <p:pic>
        <p:nvPicPr>
          <p:cNvPr id="133" name="Google Shape;13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6975" y="3859900"/>
            <a:ext cx="3472901" cy="122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7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7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7"/>
          <p:cNvSpPr txBox="1"/>
          <p:nvPr>
            <p:ph type="title"/>
          </p:nvPr>
        </p:nvSpPr>
        <p:spPr>
          <a:xfrm>
            <a:off x="2051975" y="126750"/>
            <a:ext cx="5215800" cy="10395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Adulting 101-Credit Score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2" name="Google Shape;142;p17"/>
          <p:cNvSpPr txBox="1"/>
          <p:nvPr>
            <p:ph idx="2" type="body"/>
          </p:nvPr>
        </p:nvSpPr>
        <p:spPr>
          <a:xfrm>
            <a:off x="507275" y="1166250"/>
            <a:ext cx="8352600" cy="37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If you have a low credit score, it may prevent you from getting a loan at all.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Most students have to take out a loan to help pay for college. This loan can be through the government or through a bank.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When students sign up for these loans, sometimes it will ask for a co-signer. This can be a parent or guardian.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16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8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8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8"/>
          <p:cNvSpPr txBox="1"/>
          <p:nvPr>
            <p:ph type="title"/>
          </p:nvPr>
        </p:nvSpPr>
        <p:spPr>
          <a:xfrm>
            <a:off x="2051975" y="126750"/>
            <a:ext cx="5215800" cy="10395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Adulting 101-Credit Score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1" name="Google Shape;151;p18"/>
          <p:cNvSpPr txBox="1"/>
          <p:nvPr>
            <p:ph idx="2" type="body"/>
          </p:nvPr>
        </p:nvSpPr>
        <p:spPr>
          <a:xfrm>
            <a:off x="507275" y="849725"/>
            <a:ext cx="8352600" cy="40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A co-signer promises that if you are unable to pay the loan, they are responsible for paying it on your behalf. 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1650">
              <a:solidFill>
                <a:schemeClr val="dk1"/>
              </a:solidFill>
            </a:endParaRPr>
          </a:p>
        </p:txBody>
      </p:sp>
      <p:pic>
        <p:nvPicPr>
          <p:cNvPr id="152" name="Google Shape;15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900" y="3048175"/>
            <a:ext cx="7837301" cy="194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9"/>
          <p:cNvSpPr txBox="1"/>
          <p:nvPr>
            <p:ph type="title"/>
          </p:nvPr>
        </p:nvSpPr>
        <p:spPr>
          <a:xfrm>
            <a:off x="885875" y="126750"/>
            <a:ext cx="7891500" cy="569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You Need to Work on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1" name="Google Shape;161;p19"/>
          <p:cNvSpPr txBox="1"/>
          <p:nvPr>
            <p:ph idx="2" type="body"/>
          </p:nvPr>
        </p:nvSpPr>
        <p:spPr>
          <a:xfrm>
            <a:off x="489200" y="861775"/>
            <a:ext cx="8352600" cy="28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00050" lvl="0" marL="457200" rtl="0" algn="ctr">
              <a:spcBef>
                <a:spcPts val="0"/>
              </a:spcBef>
              <a:spcAft>
                <a:spcPts val="0"/>
              </a:spcAft>
              <a:buSzPts val="2700"/>
              <a:buFont typeface="Roboto Slab"/>
              <a:buAutoNum type="arabicPeriod"/>
            </a:pPr>
            <a:r>
              <a:rPr lang="en" sz="2700">
                <a:latin typeface="Roboto Slab"/>
                <a:ea typeface="Roboto Slab"/>
                <a:cs typeface="Roboto Slab"/>
                <a:sym typeface="Roboto Slab"/>
              </a:rPr>
              <a:t>C</a:t>
            </a:r>
            <a:r>
              <a:rPr lang="en" sz="2700">
                <a:latin typeface="Roboto Slab"/>
                <a:ea typeface="Roboto Slab"/>
                <a:cs typeface="Roboto Slab"/>
                <a:sym typeface="Roboto Slab"/>
              </a:rPr>
              <a:t>ollege Application- writing essay</a:t>
            </a:r>
            <a:endParaRPr sz="2700">
              <a:latin typeface="Roboto Slab"/>
              <a:ea typeface="Roboto Slab"/>
              <a:cs typeface="Roboto Slab"/>
              <a:sym typeface="Roboto Slab"/>
            </a:endParaRPr>
          </a:p>
          <a:p>
            <a:pPr indent="-400050" lvl="0" marL="457200" rtl="0" algn="ctr">
              <a:spcBef>
                <a:spcPts val="0"/>
              </a:spcBef>
              <a:spcAft>
                <a:spcPts val="0"/>
              </a:spcAft>
              <a:buSzPts val="2700"/>
              <a:buFont typeface="Roboto Slab"/>
              <a:buAutoNum type="arabicPeriod"/>
            </a:pPr>
            <a:r>
              <a:rPr lang="en" sz="2700">
                <a:latin typeface="Roboto Slab"/>
                <a:ea typeface="Roboto Slab"/>
                <a:cs typeface="Roboto Slab"/>
                <a:sym typeface="Roboto Slab"/>
              </a:rPr>
              <a:t>Scholarship </a:t>
            </a:r>
            <a:endParaRPr sz="2700">
              <a:latin typeface="Roboto Slab"/>
              <a:ea typeface="Roboto Slab"/>
              <a:cs typeface="Roboto Slab"/>
              <a:sym typeface="Roboto Slab"/>
            </a:endParaRPr>
          </a:p>
          <a:p>
            <a:pPr indent="-400050" lvl="0" marL="457200" rtl="0" algn="ctr">
              <a:spcBef>
                <a:spcPts val="0"/>
              </a:spcBef>
              <a:spcAft>
                <a:spcPts val="0"/>
              </a:spcAft>
              <a:buSzPts val="2700"/>
              <a:buFont typeface="Roboto Slab"/>
              <a:buAutoNum type="arabicPeriod"/>
            </a:pPr>
            <a:r>
              <a:rPr lang="en" sz="2700">
                <a:latin typeface="Roboto Slab"/>
                <a:ea typeface="Roboto Slab"/>
                <a:cs typeface="Roboto Slab"/>
                <a:sym typeface="Roboto Slab"/>
              </a:rPr>
              <a:t>Work Resume</a:t>
            </a:r>
            <a:endParaRPr sz="2700">
              <a:latin typeface="Roboto Slab"/>
              <a:ea typeface="Roboto Slab"/>
              <a:cs typeface="Roboto Slab"/>
              <a:sym typeface="Roboto Slab"/>
            </a:endParaRPr>
          </a:p>
          <a:p>
            <a:pPr indent="-400050" lvl="0" marL="457200" rtl="0" algn="ctr">
              <a:spcBef>
                <a:spcPts val="0"/>
              </a:spcBef>
              <a:spcAft>
                <a:spcPts val="0"/>
              </a:spcAft>
              <a:buSzPts val="2700"/>
              <a:buFont typeface="Roboto Slab"/>
              <a:buAutoNum type="arabicPeriod"/>
            </a:pPr>
            <a:r>
              <a:rPr lang="en" sz="2700">
                <a:latin typeface="Roboto Slab"/>
                <a:ea typeface="Roboto Slab"/>
                <a:cs typeface="Roboto Slab"/>
                <a:sym typeface="Roboto Slab"/>
              </a:rPr>
              <a:t>Speaking with Mr. Gordon</a:t>
            </a:r>
            <a:endParaRPr sz="27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